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64" r:id="rId2"/>
    <p:sldId id="258" r:id="rId3"/>
    <p:sldId id="263" r:id="rId4"/>
    <p:sldId id="257" r:id="rId5"/>
    <p:sldId id="259" r:id="rId6"/>
    <p:sldId id="260" r:id="rId7"/>
    <p:sldId id="261" r:id="rId8"/>
    <p:sldId id="266" r:id="rId9"/>
    <p:sldId id="267" r:id="rId10"/>
    <p:sldId id="265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869BD-226A-42BA-8872-08317E126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285728"/>
            <a:ext cx="1071570" cy="89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285984" y="135729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i="1" dirty="0" smtClean="0">
                <a:solidFill>
                  <a:schemeClr val="bg1"/>
                </a:solidFill>
                <a:latin typeface="Georgia" pitchFamily="18" charset="0"/>
              </a:rPr>
              <a:t>Учимся понимать исходный текст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5CF423-47AB-417C-B64B-CF7934F14D6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2143108" y="1500174"/>
            <a:ext cx="50006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chemeClr val="bg1"/>
                </a:solidFill>
              </a:rPr>
              <a:t>ПОДГОТОВКА   </a:t>
            </a:r>
            <a:r>
              <a:rPr lang="ru-RU" sz="2800" b="1" dirty="0">
                <a:solidFill>
                  <a:schemeClr val="bg1"/>
                </a:solidFill>
              </a:rPr>
              <a:t>К </a:t>
            </a:r>
            <a:r>
              <a:rPr lang="ru-RU" sz="2800" b="1" dirty="0" smtClean="0">
                <a:solidFill>
                  <a:schemeClr val="bg1"/>
                </a:solidFill>
              </a:rPr>
              <a:t> СОЧИНЕНИЮ</a:t>
            </a:r>
            <a:endParaRPr lang="ru-RU" sz="2800" b="1" dirty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ru-RU" sz="2800" b="1" dirty="0">
                <a:solidFill>
                  <a:schemeClr val="bg1"/>
                </a:solidFill>
              </a:rPr>
              <a:t> «</a:t>
            </a:r>
            <a:r>
              <a:rPr lang="ru-RU" sz="2800" b="1" dirty="0" smtClean="0">
                <a:solidFill>
                  <a:schemeClr val="bg1"/>
                </a:solidFill>
              </a:rPr>
              <a:t>МОЙ  </a:t>
            </a:r>
            <a:r>
              <a:rPr lang="ru-RU" sz="2800" b="1" dirty="0">
                <a:solidFill>
                  <a:schemeClr val="bg1"/>
                </a:solidFill>
              </a:rPr>
              <a:t>ЧЕТВЕРОНОГИЙ </a:t>
            </a:r>
            <a:r>
              <a:rPr lang="ru-RU" sz="2800" b="1" dirty="0" smtClean="0">
                <a:solidFill>
                  <a:schemeClr val="bg1"/>
                </a:solidFill>
              </a:rPr>
              <a:t> ДРУГ</a:t>
            </a:r>
            <a:r>
              <a:rPr lang="ru-RU" sz="2800" b="1" dirty="0">
                <a:solidFill>
                  <a:schemeClr val="bg1"/>
                </a:solidFill>
              </a:rPr>
              <a:t>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144" y="571480"/>
            <a:ext cx="33470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cs typeface="Times New Roman" pitchFamily="18" charset="0"/>
              </a:rPr>
              <a:t>ПЛАН   СОЧИНЕНИЯ 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124744"/>
            <a:ext cx="77768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/>
            <a:r>
              <a:rPr lang="ru-RU" sz="2400" dirty="0" smtClean="0">
                <a:solidFill>
                  <a:srgbClr val="002060"/>
                </a:solidFill>
                <a:cs typeface="Times New Roman" pitchFamily="18" charset="0"/>
              </a:rPr>
              <a:t>1.Вступление</a:t>
            </a:r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cs typeface="Times New Roman" pitchFamily="18" charset="0"/>
              </a:rPr>
              <a:t>Как появился у меня четвероногий друг</a:t>
            </a:r>
            <a:endParaRPr lang="ru-RU" sz="2400" dirty="0">
              <a:solidFill>
                <a:srgbClr val="002060"/>
              </a:solidFill>
              <a:cs typeface="Times New Roman" pitchFamily="18" charset="0"/>
            </a:endParaRPr>
          </a:p>
          <a:p>
            <a:pPr algn="l" eaLnBrk="1" hangingPunct="1"/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2.Основная часть Мой четвероногий </a:t>
            </a:r>
            <a:r>
              <a:rPr lang="ru-RU" sz="2400" dirty="0" smtClean="0">
                <a:solidFill>
                  <a:srgbClr val="002060"/>
                </a:solidFill>
                <a:cs typeface="Times New Roman" pitchFamily="18" charset="0"/>
              </a:rPr>
              <a:t>друг Описание</a:t>
            </a:r>
            <a:endParaRPr lang="ru-RU" sz="2400" dirty="0">
              <a:solidFill>
                <a:srgbClr val="002060"/>
              </a:solidFill>
              <a:cs typeface="Times New Roman" pitchFamily="18" charset="0"/>
            </a:endParaRPr>
          </a:p>
          <a:p>
            <a:pPr algn="l" eaLnBrk="1" hangingPunct="1"/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а) кличка;</a:t>
            </a:r>
          </a:p>
          <a:p>
            <a:pPr algn="l" eaLnBrk="1" hangingPunct="1"/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б) порода;</a:t>
            </a:r>
          </a:p>
          <a:p>
            <a:pPr algn="l" eaLnBrk="1" hangingPunct="1"/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в)голова, морда (глаза, уши, нос);</a:t>
            </a:r>
          </a:p>
          <a:p>
            <a:pPr algn="l" eaLnBrk="1" hangingPunct="1"/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г) туловище (размер, шерсть);</a:t>
            </a:r>
          </a:p>
          <a:p>
            <a:pPr algn="l" eaLnBrk="1" hangingPunct="1"/>
            <a:r>
              <a:rPr lang="ru-RU" sz="2400" dirty="0" err="1">
                <a:solidFill>
                  <a:srgbClr val="002060"/>
                </a:solidFill>
                <a:cs typeface="Times New Roman" pitchFamily="18" charset="0"/>
              </a:rPr>
              <a:t>д</a:t>
            </a:r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) лапы;</a:t>
            </a:r>
          </a:p>
          <a:p>
            <a:pPr algn="l" eaLnBrk="1" hangingPunct="1"/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е) хвост;</a:t>
            </a:r>
          </a:p>
          <a:p>
            <a:pPr algn="l" eaLnBrk="1" hangingPunct="1"/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ж) </a:t>
            </a:r>
            <a:r>
              <a:rPr lang="ru-RU" sz="2400" dirty="0" smtClean="0">
                <a:solidFill>
                  <a:srgbClr val="002060"/>
                </a:solidFill>
                <a:cs typeface="Times New Roman" pitchFamily="18" charset="0"/>
              </a:rPr>
              <a:t>характер</a:t>
            </a:r>
            <a:endParaRPr lang="ru-RU" sz="2400" dirty="0">
              <a:solidFill>
                <a:srgbClr val="002060"/>
              </a:solidFill>
              <a:cs typeface="Times New Roman" pitchFamily="18" charset="0"/>
            </a:endParaRPr>
          </a:p>
          <a:p>
            <a:pPr algn="l" eaLnBrk="1" hangingPunct="1"/>
            <a:r>
              <a:rPr lang="ru-RU" sz="2400" dirty="0">
                <a:solidFill>
                  <a:srgbClr val="002060"/>
                </a:solidFill>
                <a:cs typeface="Times New Roman" pitchFamily="18" charset="0"/>
              </a:rPr>
              <a:t>3. Заключение. </a:t>
            </a:r>
            <a:r>
              <a:rPr lang="ru-RU" sz="2400" dirty="0" smtClean="0">
                <a:solidFill>
                  <a:srgbClr val="002060"/>
                </a:solidFill>
                <a:cs typeface="Times New Roman" pitchFamily="18" charset="0"/>
              </a:rPr>
              <a:t>За что я люблю своего четвероногого друга</a:t>
            </a:r>
            <a:endParaRPr lang="ru-RU" sz="2400" dirty="0">
              <a:solidFill>
                <a:srgbClr val="002060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Написать и оформить сочинение «Мой четвероногий друг» или «Мой домашний любимец»</a:t>
            </a:r>
            <a:endParaRPr lang="ru-RU" dirty="0"/>
          </a:p>
        </p:txBody>
      </p:sp>
      <p:pic>
        <p:nvPicPr>
          <p:cNvPr id="4" name="Рисунок 3" descr="мальчик за компом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3717032"/>
            <a:ext cx="1584176" cy="1450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619672" y="404664"/>
            <a:ext cx="64563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/>
              <a:t>КАКИЕ ТИПЫ РЕЧИ ВЫ ЗНАЕТЕ?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000100" y="1142984"/>
            <a:ext cx="25384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3200" b="1" i="1" dirty="0"/>
              <a:t>Рассуждение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3500430" y="1428736"/>
            <a:ext cx="19446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 i="1" dirty="0"/>
              <a:t>Описание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5643570" y="1285860"/>
            <a:ext cx="33115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3200" b="1" i="1" dirty="0"/>
              <a:t>Повествование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1259632" y="2060848"/>
            <a:ext cx="65053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 dirty="0">
                <a:solidFill>
                  <a:srgbClr val="002060"/>
                </a:solidFill>
              </a:rPr>
              <a:t>КАКОЙ </a:t>
            </a:r>
            <a:r>
              <a:rPr lang="ru-RU" sz="2400" b="1" dirty="0" smtClean="0">
                <a:solidFill>
                  <a:srgbClr val="002060"/>
                </a:solidFill>
              </a:rPr>
              <a:t> ТИП  РЕЧИ  НАЗЫВАЕТСЯ </a:t>
            </a:r>
            <a:r>
              <a:rPr lang="ru-RU" sz="2400" b="1" dirty="0">
                <a:solidFill>
                  <a:srgbClr val="002060"/>
                </a:solidFill>
              </a:rPr>
              <a:t>ОПИСАНИЕМ?</a:t>
            </a: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1743075" y="22987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800"/>
          </a:p>
          <a:p>
            <a:endParaRPr lang="ru-RU" sz="1800"/>
          </a:p>
        </p:txBody>
      </p:sp>
      <p:sp>
        <p:nvSpPr>
          <p:cNvPr id="64523" name="Text Box 11"/>
          <p:cNvSpPr txBox="1">
            <a:spLocks noChangeArrowheads="1"/>
          </p:cNvSpPr>
          <p:nvPr/>
        </p:nvSpPr>
        <p:spPr bwMode="auto">
          <a:xfrm>
            <a:off x="611188" y="2635250"/>
            <a:ext cx="820896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</a:rPr>
              <a:t>Словесное изображение какого – либо явления действительности путем</a:t>
            </a:r>
          </a:p>
          <a:p>
            <a:pPr algn="ctr"/>
            <a:r>
              <a:rPr lang="ru-RU" sz="2400" b="1" i="1" dirty="0">
                <a:solidFill>
                  <a:srgbClr val="C00000"/>
                </a:solidFill>
              </a:rPr>
              <a:t>перечисления его характерных признаков.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2268538" y="4076700"/>
            <a:ext cx="45354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КАКОВА </a:t>
            </a:r>
            <a:r>
              <a:rPr lang="ru-RU" sz="2400" b="1" dirty="0" smtClean="0">
                <a:solidFill>
                  <a:srgbClr val="002060"/>
                </a:solidFill>
              </a:rPr>
              <a:t> ЦЕЛЬ </a:t>
            </a:r>
            <a:r>
              <a:rPr lang="ru-RU" sz="2400" b="1" dirty="0">
                <a:solidFill>
                  <a:srgbClr val="002060"/>
                </a:solidFill>
              </a:rPr>
              <a:t>ОПИСАНИЯ?</a:t>
            </a: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539750" y="4724400"/>
            <a:ext cx="8280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</a:rPr>
              <a:t>Описать предмет, явление так, чтоб читатель</a:t>
            </a:r>
          </a:p>
          <a:p>
            <a:pPr algn="ctr"/>
            <a:r>
              <a:rPr lang="ru-RU" sz="2400" b="1" i="1" dirty="0">
                <a:solidFill>
                  <a:srgbClr val="C00000"/>
                </a:solidFill>
              </a:rPr>
              <a:t> (слушатель) увидел предмет описания, представил его в своем </a:t>
            </a:r>
            <a:r>
              <a:rPr lang="ru-RU" sz="2400" b="1" i="1" dirty="0" smtClean="0">
                <a:solidFill>
                  <a:srgbClr val="C00000"/>
                </a:solidFill>
              </a:rPr>
              <a:t>сознании</a:t>
            </a:r>
            <a:endParaRPr lang="ru-RU" sz="2400" b="1" i="1" dirty="0">
              <a:solidFill>
                <a:srgbClr val="C00000"/>
              </a:solidFill>
            </a:endParaRPr>
          </a:p>
          <a:p>
            <a:pPr algn="l"/>
            <a:endParaRPr lang="ru-RU" i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/>
      <p:bldP spid="64520" grpId="0"/>
      <p:bldP spid="64523" grpId="0"/>
      <p:bldP spid="64524" grpId="0"/>
      <p:bldP spid="645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00042"/>
            <a:ext cx="8572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cs typeface="Times New Roman" pitchFamily="18" charset="0"/>
              </a:rPr>
              <a:t>КАКОВА  КОМПОЗИЦИЯ  ОПИСАНИЯ?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28736"/>
            <a:ext cx="81038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>
              <a:defRPr/>
            </a:pPr>
            <a:r>
              <a:rPr lang="ru-RU" sz="3600" dirty="0" smtClean="0">
                <a:solidFill>
                  <a:srgbClr val="C00000"/>
                </a:solidFill>
                <a:cs typeface="Times New Roman" pitchFamily="18" charset="0"/>
              </a:rPr>
              <a:t>1. </a:t>
            </a:r>
            <a:r>
              <a:rPr lang="ru-RU" sz="3600" dirty="0">
                <a:solidFill>
                  <a:srgbClr val="C00000"/>
                </a:solidFill>
                <a:cs typeface="Times New Roman" pitchFamily="18" charset="0"/>
              </a:rPr>
              <a:t>Общее представление о предмете</a:t>
            </a:r>
          </a:p>
          <a:p>
            <a:pPr algn="l" eaLnBrk="1" hangingPunct="1">
              <a:defRPr/>
            </a:pPr>
            <a:r>
              <a:rPr lang="ru-RU" sz="3600" dirty="0">
                <a:solidFill>
                  <a:srgbClr val="C00000"/>
                </a:solidFill>
                <a:cs typeface="Times New Roman" pitchFamily="18" charset="0"/>
              </a:rPr>
              <a:t>2. Описание отдельных признаков предмета</a:t>
            </a:r>
          </a:p>
          <a:p>
            <a:pPr algn="l" eaLnBrk="1" hangingPunct="1">
              <a:defRPr/>
            </a:pPr>
            <a:r>
              <a:rPr lang="ru-RU" sz="3600" dirty="0" smtClean="0">
                <a:solidFill>
                  <a:srgbClr val="C00000"/>
                </a:solidFill>
                <a:cs typeface="Times New Roman" pitchFamily="18" charset="0"/>
              </a:rPr>
              <a:t>3. Авторская оценка </a:t>
            </a:r>
          </a:p>
          <a:p>
            <a:pPr algn="l" eaLnBrk="1" hangingPunct="1">
              <a:defRPr/>
            </a:pPr>
            <a:r>
              <a:rPr lang="ru-RU" sz="3600" dirty="0" smtClean="0">
                <a:solidFill>
                  <a:srgbClr val="C00000"/>
                </a:solidFill>
                <a:cs typeface="Times New Roman" pitchFamily="18" charset="0"/>
              </a:rPr>
              <a:t>4. В</a:t>
            </a:r>
            <a:r>
              <a:rPr lang="ru-RU" sz="3600" dirty="0" smtClean="0">
                <a:solidFill>
                  <a:srgbClr val="C00000"/>
                </a:solidFill>
                <a:cs typeface="Times New Roman" pitchFamily="18" charset="0"/>
              </a:rPr>
              <a:t>ывод</a:t>
            </a:r>
            <a:r>
              <a:rPr lang="ru-RU" sz="3600" dirty="0">
                <a:solidFill>
                  <a:srgbClr val="C00000"/>
                </a:solidFill>
                <a:cs typeface="Times New Roman" pitchFamily="18" charset="0"/>
              </a:rPr>
              <a:t>, заключение</a:t>
            </a:r>
          </a:p>
        </p:txBody>
      </p:sp>
      <p:pic>
        <p:nvPicPr>
          <p:cNvPr id="37890" name="Picture 2" descr="D:\НАТАША\Клипатры 2007\школа\90565465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flipH="1">
            <a:off x="6012160" y="3717032"/>
            <a:ext cx="2436840" cy="2182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692696"/>
            <a:ext cx="4038600" cy="5433467"/>
          </a:xfrm>
        </p:spPr>
        <p:txBody>
          <a:bodyPr/>
          <a:lstStyle/>
          <a:p>
            <a:r>
              <a:rPr lang="ru-RU" dirty="0" smtClean="0"/>
              <a:t>В каких ситуациях мы можем говорить о животных, читать или слушать?</a:t>
            </a:r>
          </a:p>
          <a:p>
            <a:r>
              <a:rPr lang="ru-RU" dirty="0" smtClean="0"/>
              <a:t>Тексты каких стилей могут описывать животное?</a:t>
            </a:r>
          </a:p>
          <a:p>
            <a:r>
              <a:rPr lang="ru-RU" dirty="0" smtClean="0"/>
              <a:t>Художественный, публицистический, научный, разговорный</a:t>
            </a:r>
            <a:endParaRPr lang="ru-RU" dirty="0"/>
          </a:p>
        </p:txBody>
      </p:sp>
      <p:pic>
        <p:nvPicPr>
          <p:cNvPr id="10" name="Содержимое 9" descr="собака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86738" y="2924944"/>
            <a:ext cx="3052031" cy="208823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Прочитаем текст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sz="2000" i="1" dirty="0" smtClean="0"/>
              <a:t>Петух был такой красивый и смелый. На шее огненное ожерелье. Спина серая в мелких белых </a:t>
            </a:r>
            <a:r>
              <a:rPr lang="ru-RU" sz="2000" i="1" dirty="0" err="1" smtClean="0"/>
              <a:t>пестринках</a:t>
            </a:r>
            <a:r>
              <a:rPr lang="ru-RU" sz="2000" i="1" dirty="0" smtClean="0"/>
              <a:t>, а в пышном хвосте длинные серпообразные сине-черные перья. Он выступал вперед широкой отливающей бронзой грудью, высоко, будто на параде, поднимал лапу с загнутыми острыми шпорам». </a:t>
            </a:r>
            <a:endParaRPr lang="ru-RU" sz="2000" dirty="0" smtClean="0"/>
          </a:p>
          <a:p>
            <a:pPr algn="r">
              <a:buNone/>
            </a:pPr>
            <a:r>
              <a:rPr lang="ru-RU" sz="2000" dirty="0" smtClean="0"/>
              <a:t>(По Н.Носову</a:t>
            </a:r>
            <a:r>
              <a:rPr lang="ru-RU" sz="2000" dirty="0" smtClean="0"/>
              <a:t>.)</a:t>
            </a:r>
            <a:endParaRPr lang="ru-RU" sz="20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000" dirty="0" smtClean="0"/>
              <a:t>Понравилось ли вам описание? Легко ли будет художнику </a:t>
            </a:r>
            <a:r>
              <a:rPr lang="ru-RU" sz="2000" dirty="0" smtClean="0"/>
              <a:t>нарисовать такого петуха?</a:t>
            </a:r>
          </a:p>
          <a:p>
            <a:r>
              <a:rPr lang="ru-RU" sz="2000" dirty="0" smtClean="0"/>
              <a:t>Почему?</a:t>
            </a:r>
          </a:p>
          <a:p>
            <a:pPr lvl="0"/>
            <a:r>
              <a:rPr lang="ru-RU" sz="2000" dirty="0" smtClean="0"/>
              <a:t>Каким образом автору удалось нарисовать запоминающийся образ?</a:t>
            </a:r>
          </a:p>
          <a:p>
            <a:r>
              <a:rPr lang="ru-RU" sz="2000" dirty="0" smtClean="0"/>
              <a:t>Какие детали выделяет автор?</a:t>
            </a:r>
          </a:p>
          <a:p>
            <a:r>
              <a:rPr lang="ru-RU" sz="2000" dirty="0" smtClean="0"/>
              <a:t>Какие эпитеты он использует?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лексические ошибки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У </a:t>
            </a:r>
            <a:r>
              <a:rPr lang="ru-RU" sz="2400" i="1" dirty="0" smtClean="0"/>
              <a:t>нас в деревне есть рыжий кот Василий. Он среднего роста, как все коты. На лбу у него серое пятно, которое захватывает и одно ухо.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Ходит Василий не спеша, потому что он старый. Ляжет на землю и греется на солнышке. Любит он, когда гладят его по волосам,- выгнется, выпустит ногти из лап и мурлычет благодарно. И не любит Василий, когда его тревожат или на лицо сядет муха. Тогда он злится. Но нет, чтобы смахнуть муху ногой, не хочется ему двигаться. Так и лежит, пока терпение не лопнет. Тогда он садится и начинает ловить мух. Как поймает, зажмёт лапу и долго так держит муху, а потом выпустит её или скушает</a:t>
            </a:r>
            <a:r>
              <a:rPr lang="ru-RU" sz="2400" i="1" dirty="0" smtClean="0"/>
              <a:t>.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У </a:t>
            </a:r>
            <a:r>
              <a:rPr lang="ru-RU" sz="2400" i="1" dirty="0" smtClean="0"/>
              <a:t>нас в деревне есть рыжий кот Василий. Он среднего </a:t>
            </a:r>
            <a:r>
              <a:rPr lang="ru-RU" sz="2400" b="1" i="1" u="sng" dirty="0" smtClean="0"/>
              <a:t>роста</a:t>
            </a:r>
            <a:r>
              <a:rPr lang="ru-RU" sz="2400" i="1" dirty="0" smtClean="0"/>
              <a:t>, как все коты. На лбу у него серое пятно, которое захватывает и одно ухо.</a:t>
            </a:r>
            <a:endParaRPr lang="ru-RU" sz="2400" dirty="0" smtClean="0"/>
          </a:p>
          <a:p>
            <a:pPr>
              <a:buNone/>
            </a:pPr>
            <a:r>
              <a:rPr lang="ru-RU" sz="2400" i="1" dirty="0" smtClean="0"/>
              <a:t>Ходит Василий не спеша, потому что он старый. Ляжет на землю и греется на солнышке. Любит он, когда гладят его </a:t>
            </a:r>
            <a:r>
              <a:rPr lang="ru-RU" sz="2400" b="1" i="1" u="sng" dirty="0" smtClean="0"/>
              <a:t>по волосам</a:t>
            </a:r>
            <a:r>
              <a:rPr lang="ru-RU" sz="2400" i="1" dirty="0" smtClean="0"/>
              <a:t>,- выгнется, выпустит </a:t>
            </a:r>
            <a:r>
              <a:rPr lang="ru-RU" sz="2400" b="1" i="1" u="sng" dirty="0" smtClean="0"/>
              <a:t>ногти</a:t>
            </a:r>
            <a:r>
              <a:rPr lang="ru-RU" sz="2400" i="1" dirty="0" smtClean="0"/>
              <a:t> из лап и мурлычет благодарно. И не любит Василий, когда его тревожат или на лицо сядет муха. Тогда он злится. Но нет, чтобы смахнуть муху ногой, не хочется ему двигаться. Так и лежит, пока терпение не лопнет. Тогда он садится и начинает ловить мух. Как поймает, зажмёт лапу и долго так держит муху, а потом выпустит её или </a:t>
            </a:r>
            <a:r>
              <a:rPr lang="ru-RU" sz="2400" b="1" i="1" u="sng" dirty="0" smtClean="0"/>
              <a:t>скушает</a:t>
            </a:r>
            <a:r>
              <a:rPr lang="ru-RU" sz="2400" b="1" i="1" u="sng" dirty="0" smtClean="0"/>
              <a:t>.</a:t>
            </a:r>
            <a:endParaRPr lang="ru-RU" sz="24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</a:rPr>
              <a:t/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2060"/>
                </a:solidFill>
              </a:rPr>
              <a:t>Прочитайте </a:t>
            </a:r>
            <a:r>
              <a:rPr lang="ru-RU" sz="3200" dirty="0" smtClean="0">
                <a:solidFill>
                  <a:srgbClr val="002060"/>
                </a:solidFill>
              </a:rPr>
              <a:t>слова.  Как меняется значение слов? Почему? </a:t>
            </a:r>
            <a:br>
              <a:rPr lang="ru-RU" sz="3200" dirty="0" smtClean="0">
                <a:solidFill>
                  <a:srgbClr val="002060"/>
                </a:solidFill>
              </a:rPr>
            </a:br>
            <a:endParaRPr lang="ru-RU" sz="3200" dirty="0"/>
          </a:p>
        </p:txBody>
      </p:sp>
      <p:pic>
        <p:nvPicPr>
          <p:cNvPr id="6" name="Содержимое 5" descr="двое учатся.wm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628800"/>
            <a:ext cx="3095625" cy="3097213"/>
          </a:xfrm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Собака – собачка, собачонка.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Кошка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smtClean="0">
                <a:solidFill>
                  <a:srgbClr val="002060"/>
                </a:solidFill>
              </a:rPr>
              <a:t>кошечка.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Рыжий </a:t>
            </a:r>
            <a:r>
              <a:rPr lang="ru-RU" dirty="0" smtClean="0">
                <a:solidFill>
                  <a:srgbClr val="002060"/>
                </a:solidFill>
              </a:rPr>
              <a:t>– </a:t>
            </a:r>
            <a:r>
              <a:rPr lang="ru-RU" dirty="0" smtClean="0">
                <a:solidFill>
                  <a:srgbClr val="002060"/>
                </a:solidFill>
              </a:rPr>
              <a:t>рыженький.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Хвост </a:t>
            </a:r>
            <a:r>
              <a:rPr lang="ru-RU" dirty="0" smtClean="0">
                <a:solidFill>
                  <a:srgbClr val="002060"/>
                </a:solidFill>
              </a:rPr>
              <a:t>– хвостик. 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Лапы </a:t>
            </a:r>
            <a:r>
              <a:rPr lang="ru-RU" dirty="0" smtClean="0">
                <a:solidFill>
                  <a:srgbClr val="002060"/>
                </a:solidFill>
              </a:rPr>
              <a:t>– лапочки, лапки.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Составьте со словами  ласковый, добрый, умные словосочетание прил. + сущ.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Ласковый взгляд</a:t>
            </a:r>
          </a:p>
          <a:p>
            <a:r>
              <a:rPr lang="ru-RU" dirty="0" smtClean="0"/>
              <a:t>Добрый взгляд</a:t>
            </a:r>
          </a:p>
          <a:p>
            <a:r>
              <a:rPr lang="ru-RU" dirty="0" smtClean="0"/>
              <a:t>Умные глаза</a:t>
            </a:r>
            <a:endParaRPr lang="ru-RU" dirty="0"/>
          </a:p>
        </p:txBody>
      </p:sp>
      <p:pic>
        <p:nvPicPr>
          <p:cNvPr id="7" name="Рисунок 6" descr="Слоник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3717032"/>
            <a:ext cx="1872208" cy="20542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theme/theme1.xml><?xml version="1.0" encoding="utf-8"?>
<a:theme xmlns:a="http://schemas.openxmlformats.org/drawingml/2006/main" name="Осен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Тема33</Template>
  <TotalTime>43</TotalTime>
  <Words>605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Осень</vt:lpstr>
      <vt:lpstr>Слайд 1</vt:lpstr>
      <vt:lpstr>Слайд 2</vt:lpstr>
      <vt:lpstr>Слайд 3</vt:lpstr>
      <vt:lpstr>Слайд 4</vt:lpstr>
      <vt:lpstr>Прочитаем текст</vt:lpstr>
      <vt:lpstr>Найдите лексические ошибки</vt:lpstr>
      <vt:lpstr>Проверь себя:</vt:lpstr>
      <vt:lpstr> Прочитайте слова.  Как меняется значение слов? Почему?  </vt:lpstr>
      <vt:lpstr>Задание</vt:lpstr>
      <vt:lpstr>Слайд 10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Описание животного</dc:title>
  <dc:creator>Инна</dc:creator>
  <cp:lastModifiedBy>1</cp:lastModifiedBy>
  <cp:revision>6</cp:revision>
  <dcterms:created xsi:type="dcterms:W3CDTF">2012-03-11T15:41:45Z</dcterms:created>
  <dcterms:modified xsi:type="dcterms:W3CDTF">2012-03-11T16:35:53Z</dcterms:modified>
</cp:coreProperties>
</file>