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  <p:sndAc>
      <p:stSnd>
        <p:snd r:embed="rId13" name="cashreg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wmf"/><Relationship Id="rId5" Type="http://schemas.openxmlformats.org/officeDocument/2006/relationships/image" Target="../media/image9.gi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audio" Target="../media/audio1.wav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Занятие в кружке «За страницами школьного учебника»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ДДТ «Вектор успеха», 2018-2019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Подготовка к олимпиаде по русскому языку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Кровля, кровать, покрывало?</a:t>
            </a:r>
            <a:endParaRPr lang="ru-RU" dirty="0"/>
          </a:p>
        </p:txBody>
      </p:sp>
      <p:pic>
        <p:nvPicPr>
          <p:cNvPr id="11" name="Содержимое 10" descr="кровать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57224" y="4429132"/>
            <a:ext cx="1450100" cy="1930607"/>
          </a:xfrm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500958" y="464344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43504" y="214290"/>
            <a:ext cx="3786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Являются кровля и покрывало </a:t>
            </a:r>
          </a:p>
          <a:p>
            <a:r>
              <a:rPr lang="ru-RU" sz="2000" b="1" i="1" dirty="0" smtClean="0"/>
              <a:t>В них чередуются В/ВЛ</a:t>
            </a:r>
          </a:p>
          <a:p>
            <a:r>
              <a:rPr lang="ru-RU" sz="2000" b="1" i="1" dirty="0" smtClean="0"/>
              <a:t>Кровля – </a:t>
            </a:r>
            <a:r>
              <a:rPr lang="ru-RU" sz="2000" b="1" i="1" dirty="0" err="1" smtClean="0"/>
              <a:t>общеслав</a:t>
            </a:r>
            <a:r>
              <a:rPr lang="ru-RU" sz="2000" b="1" i="1" dirty="0" smtClean="0"/>
              <a:t>. – от слова «кров». От этого слова происходят слова: кров, сокровище, покров, крыша, покрывало</a:t>
            </a:r>
          </a:p>
          <a:p>
            <a:r>
              <a:rPr lang="ru-RU" sz="2000" b="1" i="1" dirty="0" smtClean="0"/>
              <a:t>Кровать не родственное, оно </a:t>
            </a:r>
            <a:r>
              <a:rPr lang="ru-RU" sz="2000" b="1" i="1" dirty="0" err="1" smtClean="0"/>
              <a:t>древнерус</a:t>
            </a:r>
            <a:r>
              <a:rPr lang="ru-RU" sz="2000" b="1" i="1" dirty="0" smtClean="0"/>
              <a:t>., </a:t>
            </a:r>
            <a:r>
              <a:rPr lang="ru-RU" sz="2000" b="1" i="1" dirty="0" err="1" smtClean="0"/>
              <a:t>заимств</a:t>
            </a:r>
            <a:r>
              <a:rPr lang="ru-RU" sz="2000" b="1" i="1" dirty="0" smtClean="0"/>
              <a:t>. из греческого. Кровать – буквально «ложе из дуба»</a:t>
            </a:r>
            <a:endParaRPr lang="ru-RU" sz="2000" b="1" i="1" dirty="0"/>
          </a:p>
        </p:txBody>
      </p:sp>
      <p:pic>
        <p:nvPicPr>
          <p:cNvPr id="12" name="Рисунок 11" descr="сон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143380"/>
            <a:ext cx="1116050" cy="857256"/>
          </a:xfrm>
          <a:prstGeom prst="rect">
            <a:avLst/>
          </a:prstGeom>
        </p:spPr>
      </p:pic>
      <p:pic>
        <p:nvPicPr>
          <p:cNvPr id="15" name="Рисунок 14" descr="домик 3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4612" y="3786190"/>
            <a:ext cx="2894013" cy="2524125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Завтра, заутреня, завтрак?</a:t>
            </a:r>
            <a:endParaRPr lang="ru-RU" dirty="0"/>
          </a:p>
        </p:txBody>
      </p:sp>
      <p:pic>
        <p:nvPicPr>
          <p:cNvPr id="11" name="Содержимое 10" descr="Федотов Завтрак аристократ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428860" y="3929066"/>
            <a:ext cx="1921105" cy="2491899"/>
          </a:xfrm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00562" y="1714488"/>
            <a:ext cx="4357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Завтра – </a:t>
            </a:r>
            <a:r>
              <a:rPr lang="ru-RU" sz="2400" b="1" i="1" dirty="0" err="1" smtClean="0"/>
              <a:t>общеслав</a:t>
            </a:r>
            <a:r>
              <a:rPr lang="ru-RU" sz="2400" b="1" i="1" dirty="0" smtClean="0"/>
              <a:t>. Сращение </a:t>
            </a:r>
            <a:r>
              <a:rPr lang="ru-RU" sz="2400" b="1" i="1" dirty="0" err="1" smtClean="0"/>
              <a:t>за+утра</a:t>
            </a:r>
            <a:r>
              <a:rPr lang="ru-RU" sz="2400" b="1" i="1" dirty="0" smtClean="0"/>
              <a:t> с изменением безударного У в В. Буквально «время, следующее за утром»</a:t>
            </a:r>
          </a:p>
          <a:p>
            <a:r>
              <a:rPr lang="ru-RU" sz="2400" b="1" i="1" dirty="0" smtClean="0"/>
              <a:t>Заутреня – завтрак – </a:t>
            </a:r>
            <a:r>
              <a:rPr lang="ru-RU" sz="2400" b="1" i="1" dirty="0" err="1" smtClean="0"/>
              <a:t>общеслав</a:t>
            </a:r>
            <a:r>
              <a:rPr lang="ru-RU" sz="2400" b="1" i="1" dirty="0" smtClean="0"/>
              <a:t>. </a:t>
            </a:r>
            <a:r>
              <a:rPr lang="ru-RU" sz="2400" b="1" i="1" dirty="0" err="1" smtClean="0"/>
              <a:t>За+утра</a:t>
            </a:r>
            <a:r>
              <a:rPr lang="ru-RU" sz="2400" b="1" i="1" dirty="0" smtClean="0"/>
              <a:t>. Первоначально </a:t>
            </a:r>
            <a:r>
              <a:rPr lang="ru-RU" sz="2400" b="1" i="1" dirty="0" err="1" smtClean="0"/>
              <a:t>заутръкъ</a:t>
            </a:r>
            <a:r>
              <a:rPr lang="ru-RU" sz="2400" b="1" i="1" dirty="0" smtClean="0"/>
              <a:t> – </a:t>
            </a:r>
            <a:r>
              <a:rPr lang="ru-RU" sz="2400" b="1" i="1" dirty="0" err="1" smtClean="0"/>
              <a:t>заутрок</a:t>
            </a:r>
            <a:r>
              <a:rPr lang="ru-RU" sz="2400" b="1" i="1" dirty="0" smtClean="0"/>
              <a:t> – завтрак. О перешло в А после закрепления аканья, а У перешло в В. </a:t>
            </a:r>
            <a:endParaRPr lang="ru-RU" sz="2400" b="1" i="1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773936"/>
            <a:ext cx="3857620" cy="46238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Ведомость, вожак, вожделение, проводник?</a:t>
            </a:r>
            <a:endParaRPr lang="ru-RU" dirty="0"/>
          </a:p>
        </p:txBody>
      </p:sp>
      <p:pic>
        <p:nvPicPr>
          <p:cNvPr id="11" name="Содержимое 10" descr="Воины скульптур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596" y="4357694"/>
            <a:ext cx="1924064" cy="2029286"/>
          </a:xfrm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свиток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5857892"/>
            <a:ext cx="1742214" cy="8271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86" y="1714488"/>
            <a:ext cx="4143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Вожак и проводник этимологически родственные слова, в них чередуются Ж/Д.</a:t>
            </a:r>
          </a:p>
          <a:p>
            <a:r>
              <a:rPr lang="ru-RU" b="1" i="1" dirty="0" smtClean="0"/>
              <a:t>Вожак – тот, кто ведёт, идёт впереди.</a:t>
            </a:r>
          </a:p>
          <a:p>
            <a:r>
              <a:rPr lang="ru-RU" b="1" i="1" dirty="0" smtClean="0"/>
              <a:t>Проводник – тот, кто проводит, указывает путь.</a:t>
            </a:r>
          </a:p>
          <a:p>
            <a:r>
              <a:rPr lang="ru-RU" b="1" i="1" dirty="0" smtClean="0"/>
              <a:t>Вожделение также родственное слово, в нём чередуются ЖД/Ж/Д. Это слово </a:t>
            </a:r>
            <a:r>
              <a:rPr lang="ru-RU" b="1" i="1" dirty="0" err="1" smtClean="0"/>
              <a:t>старослав</a:t>
            </a:r>
            <a:r>
              <a:rPr lang="ru-RU" b="1" i="1" dirty="0" smtClean="0"/>
              <a:t>. Буквально «то, что двигает чувствами, желаниями»</a:t>
            </a:r>
          </a:p>
          <a:p>
            <a:r>
              <a:rPr lang="ru-RU" b="1" i="1" dirty="0" smtClean="0"/>
              <a:t>Ведомость не этимологически родственное, оно от слова «ведать» то есть «знать»</a:t>
            </a:r>
            <a:endParaRPr lang="ru-RU" b="1" i="1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Определите значение приведённых фразеологизмов и подберите к ним: А) синонимичные фразеологизмы, Б) </a:t>
            </a:r>
            <a:r>
              <a:rPr lang="ru-RU" dirty="0" err="1" smtClean="0"/>
              <a:t>антонимичные</a:t>
            </a:r>
            <a:r>
              <a:rPr lang="ru-RU" dirty="0" smtClean="0"/>
              <a:t> фразеологизмы.</a:t>
            </a:r>
          </a:p>
          <a:p>
            <a:r>
              <a:rPr lang="ru-RU" dirty="0" smtClean="0"/>
              <a:t>Со всех ног</a:t>
            </a:r>
          </a:p>
          <a:p>
            <a:r>
              <a:rPr lang="ru-RU" dirty="0" smtClean="0"/>
              <a:t>Кот наплакал</a:t>
            </a:r>
          </a:p>
          <a:p>
            <a:r>
              <a:rPr lang="ru-RU" dirty="0" smtClean="0"/>
              <a:t>Вагон и маленькая тележка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 всех ног – очень быстро, на всех парах, во весь дух; черепашьим шагом, нога за ногу</a:t>
            </a:r>
          </a:p>
          <a:p>
            <a:r>
              <a:rPr lang="ru-RU" dirty="0" smtClean="0"/>
              <a:t>Кот наплакал – мало, не ахти сколько; сила несметная, тьма-тьмущая</a:t>
            </a:r>
          </a:p>
          <a:p>
            <a:r>
              <a:rPr lang="ru-RU" dirty="0" smtClean="0"/>
              <a:t>Вагон и маленькая тележка – очень много (см. кот наплакал)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20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Дамоклов меч</a:t>
            </a:r>
          </a:p>
          <a:p>
            <a:r>
              <a:rPr lang="ru-RU" dirty="0" smtClean="0"/>
              <a:t>Хватать с неба звёзды</a:t>
            </a:r>
          </a:p>
          <a:p>
            <a:r>
              <a:rPr lang="ru-RU" dirty="0" smtClean="0"/>
              <a:t>Делать погоду</a:t>
            </a:r>
          </a:p>
          <a:p>
            <a:r>
              <a:rPr lang="ru-RU" dirty="0" smtClean="0"/>
              <a:t>Притча во языцех</a:t>
            </a:r>
            <a:endParaRPr lang="ru-RU" dirty="0"/>
          </a:p>
        </p:txBody>
      </p:sp>
      <p:pic>
        <p:nvPicPr>
          <p:cNvPr id="12" name="Содержимое 11" descr="звезда.wm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4348" y="4143380"/>
            <a:ext cx="1762125" cy="1819275"/>
          </a:xfrm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286644" y="521495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звезда 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0"/>
            <a:ext cx="962025" cy="1057275"/>
          </a:xfrm>
          <a:prstGeom prst="rect">
            <a:avLst/>
          </a:prstGeom>
        </p:spPr>
      </p:pic>
      <p:pic>
        <p:nvPicPr>
          <p:cNvPr id="14" name="Рисунок 13" descr="звезда 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4000504"/>
            <a:ext cx="752475" cy="752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357686" y="1785926"/>
            <a:ext cx="45005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Дамоклов меч – о постоянно грозящей опасности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Хватать с неба звёзды – легко добиваться успеха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Делать погоду – иметь решающее значение в каком-нибудь деле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Притча во языцех – предмет всеобщих разговоров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41 Иван Грозны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429132"/>
            <a:ext cx="1676400" cy="21468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3186106" cy="49976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Восстановите фразеологизм. Объясни его значение и происхождение.</a:t>
            </a:r>
          </a:p>
          <a:p>
            <a:r>
              <a:rPr lang="ru-RU" dirty="0" smtClean="0"/>
              <a:t>Буриданов …</a:t>
            </a:r>
          </a:p>
          <a:p>
            <a:r>
              <a:rPr lang="ru-RU" dirty="0" smtClean="0"/>
              <a:t>… орешек</a:t>
            </a:r>
          </a:p>
          <a:p>
            <a:r>
              <a:rPr lang="ru-RU" dirty="0" smtClean="0"/>
              <a:t>Казанская …</a:t>
            </a:r>
          </a:p>
          <a:p>
            <a:r>
              <a:rPr lang="ru-RU" dirty="0" smtClean="0"/>
              <a:t>Парфянская 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428992" y="1000108"/>
            <a:ext cx="5500726" cy="535481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Буриданов </a:t>
            </a:r>
            <a:r>
              <a:rPr lang="ru-RU" dirty="0" err="1" smtClean="0"/>
              <a:t>осёл</a:t>
            </a:r>
            <a:r>
              <a:rPr lang="ru-RU" dirty="0" smtClean="0"/>
              <a:t> – о крайне нерешительном человеке. Связано с именем французского философа Буридана, который доказывал, что поступки живых существ зависят от внешних причин, и приводил в пример </a:t>
            </a:r>
            <a:r>
              <a:rPr lang="ru-RU" dirty="0" err="1" smtClean="0"/>
              <a:t>осла</a:t>
            </a:r>
            <a:r>
              <a:rPr lang="ru-RU" dirty="0" smtClean="0"/>
              <a:t> между двумя охапками сена.</a:t>
            </a:r>
          </a:p>
          <a:p>
            <a:r>
              <a:rPr lang="ru-RU" dirty="0" smtClean="0"/>
              <a:t>Крепкий орешек – о трудной, неразрешимой задаче. Связано со взятием Петром Первым крепости Орешек</a:t>
            </a:r>
          </a:p>
          <a:p>
            <a:r>
              <a:rPr lang="ru-RU" dirty="0" smtClean="0"/>
              <a:t>Казанская сирота – притворяющийся несчастным. Связано со взятием Казани Иваном Грозным. Татарские мурзы называли себя униженно «сиротами»</a:t>
            </a:r>
          </a:p>
          <a:p>
            <a:r>
              <a:rPr lang="ru-RU" dirty="0" smtClean="0"/>
              <a:t>Парфянская стрела – находчивый довод, приберегаемый к концу спора. Парфяне славились хорошими стрелками. Они прибегали к приёму: обращались в бегство, а когда противник устремлялся за ними, резко поворачивались и стреляли.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929586" y="564357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Пётр 1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857628"/>
            <a:ext cx="1691870" cy="20716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2971792" cy="44348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Объясните значение и происхождение фразеологизмов:</a:t>
            </a:r>
          </a:p>
          <a:p>
            <a:r>
              <a:rPr lang="ru-RU" dirty="0" smtClean="0"/>
              <a:t>Ахиллесова пята</a:t>
            </a:r>
          </a:p>
          <a:p>
            <a:r>
              <a:rPr lang="ru-RU" dirty="0" smtClean="0"/>
              <a:t>Железная пята</a:t>
            </a:r>
          </a:p>
          <a:p>
            <a:r>
              <a:rPr lang="ru-RU" dirty="0" smtClean="0"/>
              <a:t>Бабушка надвое сказала</a:t>
            </a:r>
          </a:p>
          <a:p>
            <a:r>
              <a:rPr lang="ru-RU" dirty="0" smtClean="0"/>
              <a:t>Вот тебе, бабушка, и Юрьев день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43306" y="1920085"/>
            <a:ext cx="5286412" cy="44348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Ахиллесова пята – слабое, уязвимое место. Из древнегреческого мифа</a:t>
            </a:r>
          </a:p>
          <a:p>
            <a:r>
              <a:rPr lang="ru-RU" dirty="0" smtClean="0"/>
              <a:t>Железная пята – о капитализме. Из романа Джека Лондона «Железная пята»</a:t>
            </a:r>
          </a:p>
          <a:p>
            <a:r>
              <a:rPr lang="ru-RU" dirty="0" smtClean="0"/>
              <a:t>Бабушка надвое сказала – неизвестно, сбудется ли то, что предполагают. Из усечённой пословицы «Бабушка гадала, да надвое сказала»</a:t>
            </a:r>
          </a:p>
          <a:p>
            <a:r>
              <a:rPr lang="ru-RU" dirty="0" smtClean="0"/>
              <a:t>Вот тебе, бабушка, и Юрьев день – о неожиданно не сбывшихся надеждах. Выражение возникло в связи с отменой права перехода крестьян от одного помещика к другому раз в году в день святого Георгия (Юрия)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2786050" y="535782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400420" cy="44348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Определи значение и происхождение фразеологизмов:</a:t>
            </a:r>
          </a:p>
          <a:p>
            <a:r>
              <a:rPr lang="ru-RU" dirty="0" smtClean="0"/>
              <a:t>Разделать под орех</a:t>
            </a:r>
          </a:p>
          <a:p>
            <a:r>
              <a:rPr lang="ru-RU" dirty="0" smtClean="0"/>
              <a:t>Человек в футляре</a:t>
            </a:r>
          </a:p>
          <a:p>
            <a:r>
              <a:rPr lang="ru-RU" dirty="0" smtClean="0"/>
              <a:t>Кричать во всю ивановскую</a:t>
            </a:r>
          </a:p>
          <a:p>
            <a:r>
              <a:rPr lang="ru-RU" dirty="0" smtClean="0"/>
              <a:t>При царе Горохе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86182" y="1285860"/>
            <a:ext cx="5072098" cy="50690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Разделать под орех – сильно отругать; одержать полную победу. Из речи столяров и краснодеревщиков: мебель из простой древесины часто разделывалась под орех.</a:t>
            </a:r>
          </a:p>
          <a:p>
            <a:r>
              <a:rPr lang="ru-RU" dirty="0" smtClean="0"/>
              <a:t>Человек в футляре – человек, замкнувшийся в кругу узких, мещанских интересов. Взято из одноимённого рассказа Чехова</a:t>
            </a:r>
          </a:p>
          <a:p>
            <a:r>
              <a:rPr lang="ru-RU" dirty="0" smtClean="0"/>
              <a:t>Кричать во всю ивановскую – кричать громко. Ивановская – площадь в Москве, на которой оглашали царские указы</a:t>
            </a:r>
          </a:p>
          <a:p>
            <a:r>
              <a:rPr lang="ru-RU" dirty="0" smtClean="0"/>
              <a:t>При царе Горохе – очень давно. Из русских народных сказок, то есть в те давние времена, когда жили сказочные герои, например, царь Горох.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643834" y="557214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глашатай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357694"/>
            <a:ext cx="1800225" cy="187325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 системе русской орфографии до 1917 года употреблялись буквы и (восьмеричное) и </a:t>
            </a:r>
            <a:r>
              <a:rPr lang="en-US" b="1" dirty="0" err="1" smtClean="0"/>
              <a:t>i</a:t>
            </a:r>
            <a:r>
              <a:rPr lang="ru-RU" b="1" dirty="0" smtClean="0"/>
              <a:t> (десятеричное). Объясните происхождение этих названий.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  («</a:t>
            </a:r>
            <a:r>
              <a:rPr lang="ru-RU" dirty="0" err="1" smtClean="0"/>
              <a:t>ижеи</a:t>
            </a:r>
            <a:r>
              <a:rPr lang="ru-RU" dirty="0" smtClean="0"/>
              <a:t>») обозначала цифру «восемь», а </a:t>
            </a:r>
            <a:r>
              <a:rPr lang="en-US" dirty="0" err="1" smtClean="0"/>
              <a:t>i</a:t>
            </a:r>
            <a:r>
              <a:rPr lang="ru-RU" dirty="0" smtClean="0"/>
              <a:t> («иже») -  число «десять».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286512" y="364331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20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038600" cy="44348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Отметьте, какие из приведённых ниже слов с сочетаниями </a:t>
            </a:r>
            <a:r>
              <a:rPr lang="ru-RU" b="1" dirty="0" err="1" smtClean="0"/>
              <a:t>ра</a:t>
            </a:r>
            <a:r>
              <a:rPr lang="ru-RU" b="1" dirty="0" smtClean="0"/>
              <a:t>, </a:t>
            </a:r>
            <a:r>
              <a:rPr lang="ru-RU" b="1" dirty="0" err="1" smtClean="0"/>
              <a:t>ла</a:t>
            </a:r>
            <a:r>
              <a:rPr lang="ru-RU" b="1" dirty="0" smtClean="0"/>
              <a:t>, ре, </a:t>
            </a:r>
            <a:r>
              <a:rPr lang="ru-RU" b="1" dirty="0" err="1" smtClean="0"/>
              <a:t>ле</a:t>
            </a:r>
            <a:r>
              <a:rPr lang="ru-RU" b="1" dirty="0" smtClean="0"/>
              <a:t> не являются старославянскими по происхождению.</a:t>
            </a:r>
          </a:p>
          <a:p>
            <a:pPr>
              <a:buNone/>
            </a:pPr>
            <a:r>
              <a:rPr lang="ru-RU" b="1" dirty="0" smtClean="0"/>
              <a:t>Трава, плен, среда, кран, сладкий, слава, правда, брат, страна, план, след, шлем, мрак, власть, глава, град.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4286280" cy="44348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Не являются старославянскими те, которые не имеют аналогов с полногласными сочетаниями: трава, кран, правда, брат, план, след, слава</a:t>
            </a:r>
          </a:p>
          <a:p>
            <a:pPr>
              <a:buNone/>
            </a:pPr>
            <a:r>
              <a:rPr lang="ru-RU" dirty="0" smtClean="0"/>
              <a:t>Остальные имеют исконно русские аналоги:</a:t>
            </a:r>
          </a:p>
          <a:p>
            <a:pPr>
              <a:buNone/>
            </a:pPr>
            <a:r>
              <a:rPr lang="ru-RU" dirty="0" smtClean="0"/>
              <a:t>Плен – полон, среда – середина, сладкий – солод,  страна – сторона, шлем – шелом, мрак – морока, власть – волость, глава – голова, град – город.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715140" y="557214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вопрос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4714884"/>
            <a:ext cx="1096375" cy="1214446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1" cy="4663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57346"/>
                <a:gridCol w="1214446"/>
                <a:gridCol w="1285884"/>
                <a:gridCol w="1357322"/>
                <a:gridCol w="1357322"/>
                <a:gridCol w="125728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Загадки ударения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Этимология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Объясни фразеологизм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Из истории языка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Выбери вопрос!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Какие из перечисленных языков родственны русскому?</a:t>
            </a:r>
          </a:p>
          <a:p>
            <a:pPr>
              <a:buNone/>
            </a:pPr>
            <a:r>
              <a:rPr lang="ru-RU" b="1" dirty="0" smtClean="0"/>
              <a:t>Немецкий, финский, итальянский, литовский, эстонский, армянский, азербайджанский, английский, шведский, сербский, чешский, румынский.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214422"/>
            <a:ext cx="4395790" cy="44348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Немецкий,  итальянский, литовский,  армянский,  английский, шведский, сербский, чешский, румынский. Все они относятся к индоевропейской семье языков. </a:t>
            </a:r>
          </a:p>
          <a:p>
            <a:pPr>
              <a:buNone/>
            </a:pPr>
            <a:r>
              <a:rPr lang="ru-RU" b="1" dirty="0" smtClean="0"/>
              <a:t>Финский, эстонский(финно-угорские), азербайджанский (тюркские)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929586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мужик с языком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5286388"/>
            <a:ext cx="1285884" cy="1250814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Какие из данных языков являются славянскими?</a:t>
            </a:r>
          </a:p>
          <a:p>
            <a:pPr>
              <a:buNone/>
            </a:pPr>
            <a:r>
              <a:rPr lang="ru-RU" b="1" dirty="0" smtClean="0"/>
              <a:t>Польский, чешский, венгерский, румынский, болгарский, македонский, греческий, албанский, хорватский, итальянский, грузинский, русский, армянский, белорусский, литовский, украинский, молдавский.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05400" y="1500174"/>
            <a:ext cx="4038600" cy="44348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Польский</a:t>
            </a:r>
          </a:p>
          <a:p>
            <a:r>
              <a:rPr lang="ru-RU" dirty="0" smtClean="0"/>
              <a:t>Чешский</a:t>
            </a:r>
          </a:p>
          <a:p>
            <a:r>
              <a:rPr lang="ru-RU" dirty="0" smtClean="0"/>
              <a:t>Болгарский</a:t>
            </a:r>
          </a:p>
          <a:p>
            <a:r>
              <a:rPr lang="ru-RU" dirty="0" smtClean="0"/>
              <a:t>Македонский</a:t>
            </a:r>
          </a:p>
          <a:p>
            <a:r>
              <a:rPr lang="ru-RU" dirty="0" smtClean="0"/>
              <a:t>Хорватский</a:t>
            </a:r>
          </a:p>
          <a:p>
            <a:r>
              <a:rPr lang="ru-RU" dirty="0" smtClean="0"/>
              <a:t>Русский</a:t>
            </a:r>
          </a:p>
          <a:p>
            <a:r>
              <a:rPr lang="ru-RU" dirty="0" smtClean="0"/>
              <a:t>Белорусский</a:t>
            </a:r>
          </a:p>
          <a:p>
            <a:r>
              <a:rPr lang="ru-RU" dirty="0" smtClean="0"/>
              <a:t>Украинский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072330" y="457200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 древнерусских текстах употребляются формы местоимений 1 лица </a:t>
            </a:r>
            <a:r>
              <a:rPr lang="ru-RU" b="1" dirty="0" err="1" smtClean="0"/>
              <a:t>азъ</a:t>
            </a:r>
            <a:r>
              <a:rPr lang="ru-RU" b="1" dirty="0" smtClean="0"/>
              <a:t>, </a:t>
            </a:r>
            <a:r>
              <a:rPr lang="ru-RU" b="1" dirty="0" err="1" smtClean="0"/>
              <a:t>язъ</a:t>
            </a:r>
            <a:r>
              <a:rPr lang="ru-RU" b="1" dirty="0" smtClean="0"/>
              <a:t>, я. Какая из них является иноязычной?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43372" y="1920085"/>
            <a:ext cx="4543428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Азъ</a:t>
            </a:r>
            <a:r>
              <a:rPr lang="ru-RU" dirty="0" smtClean="0"/>
              <a:t>, так как в русском языке начальному А в старославянском языке соответствовало Я. Сравните АГНЕЦ (</a:t>
            </a:r>
            <a:r>
              <a:rPr lang="ru-RU" dirty="0" err="1" smtClean="0"/>
              <a:t>старослав</a:t>
            </a:r>
            <a:r>
              <a:rPr lang="ru-RU" dirty="0" smtClean="0"/>
              <a:t>) – ЯГНЁНОК (исконно-рус). В русском языке практически нет исконных слов, начинающихся с буквы А.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429520" y="35716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Диспансер</a:t>
            </a:r>
          </a:p>
          <a:p>
            <a:r>
              <a:rPr lang="ru-RU" dirty="0" smtClean="0"/>
              <a:t>Договор</a:t>
            </a:r>
          </a:p>
          <a:p>
            <a:r>
              <a:rPr lang="ru-RU" dirty="0" smtClean="0"/>
              <a:t>Донельзя</a:t>
            </a:r>
          </a:p>
          <a:p>
            <a:r>
              <a:rPr lang="ru-RU" dirty="0" smtClean="0"/>
              <a:t>Доску</a:t>
            </a:r>
          </a:p>
          <a:p>
            <a:r>
              <a:rPr lang="ru-RU" dirty="0" smtClean="0"/>
              <a:t>Исчерпать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Диспанс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</a:t>
            </a:r>
          </a:p>
          <a:p>
            <a:r>
              <a:rPr lang="ru-RU" dirty="0" smtClean="0"/>
              <a:t>Догов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р</a:t>
            </a:r>
          </a:p>
          <a:p>
            <a:r>
              <a:rPr lang="ru-RU" dirty="0" smtClean="0"/>
              <a:t>Дон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льзя</a:t>
            </a:r>
          </a:p>
          <a:p>
            <a:r>
              <a:rPr lang="ru-RU" dirty="0" smtClean="0"/>
              <a:t>Д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ску</a:t>
            </a:r>
          </a:p>
          <a:p>
            <a:r>
              <a:rPr lang="ru-RU" dirty="0" smtClean="0"/>
              <a:t>Исч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рпать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215206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20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Обеспечение</a:t>
            </a:r>
          </a:p>
          <a:p>
            <a:r>
              <a:rPr lang="ru-RU" dirty="0" smtClean="0"/>
              <a:t>Оптовый</a:t>
            </a:r>
          </a:p>
          <a:p>
            <a:r>
              <a:rPr lang="ru-RU" dirty="0" smtClean="0"/>
              <a:t>Разминуться</a:t>
            </a:r>
          </a:p>
          <a:p>
            <a:r>
              <a:rPr lang="ru-RU" dirty="0" smtClean="0"/>
              <a:t>Феерия</a:t>
            </a:r>
          </a:p>
          <a:p>
            <a:r>
              <a:rPr lang="ru-RU" dirty="0" smtClean="0"/>
              <a:t>Разомкнутый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428736"/>
            <a:ext cx="4038600" cy="44348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Обесп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чение</a:t>
            </a:r>
          </a:p>
          <a:p>
            <a:r>
              <a:rPr lang="ru-RU" dirty="0" smtClean="0"/>
              <a:t>Опт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вый</a:t>
            </a:r>
          </a:p>
          <a:p>
            <a:r>
              <a:rPr lang="ru-RU" dirty="0" smtClean="0"/>
              <a:t>Размин</a:t>
            </a:r>
            <a:r>
              <a:rPr lang="ru-RU" b="1" dirty="0" smtClean="0">
                <a:solidFill>
                  <a:srgbClr val="FFFF00"/>
                </a:solidFill>
              </a:rPr>
              <a:t>у</a:t>
            </a:r>
            <a:r>
              <a:rPr lang="ru-RU" dirty="0" smtClean="0"/>
              <a:t>ться</a:t>
            </a:r>
          </a:p>
          <a:p>
            <a:r>
              <a:rPr lang="ru-RU" dirty="0" smtClean="0"/>
              <a:t>Фе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рия</a:t>
            </a:r>
          </a:p>
          <a:p>
            <a:r>
              <a:rPr lang="ru-RU" dirty="0" smtClean="0"/>
              <a:t>Раз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мкнутый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643702" y="528638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357298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Бюрократия</a:t>
            </a:r>
          </a:p>
          <a:p>
            <a:r>
              <a:rPr lang="ru-RU" dirty="0" smtClean="0"/>
              <a:t>Генезис</a:t>
            </a:r>
          </a:p>
          <a:p>
            <a:r>
              <a:rPr lang="ru-RU" dirty="0" smtClean="0"/>
              <a:t>Госпитальный</a:t>
            </a:r>
          </a:p>
          <a:p>
            <a:r>
              <a:rPr lang="ru-RU" dirty="0" smtClean="0"/>
              <a:t>Древко</a:t>
            </a:r>
          </a:p>
          <a:p>
            <a:r>
              <a:rPr lang="ru-RU" dirty="0" smtClean="0"/>
              <a:t>Ободрить</a:t>
            </a:r>
          </a:p>
          <a:p>
            <a:r>
              <a:rPr lang="ru-RU" dirty="0" smtClean="0"/>
              <a:t>Углубить</a:t>
            </a:r>
          </a:p>
          <a:p>
            <a:r>
              <a:rPr lang="ru-RU" dirty="0" smtClean="0"/>
              <a:t>Ополоснутый стакан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4038600" cy="44348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Бюрокр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тия</a:t>
            </a:r>
          </a:p>
          <a:p>
            <a:r>
              <a:rPr lang="ru-RU" dirty="0" smtClean="0"/>
              <a:t>Г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незис</a:t>
            </a:r>
          </a:p>
          <a:p>
            <a:r>
              <a:rPr lang="ru-RU" dirty="0" smtClean="0"/>
              <a:t>Госпит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льный</a:t>
            </a:r>
          </a:p>
          <a:p>
            <a:r>
              <a:rPr lang="ru-RU" dirty="0" smtClean="0"/>
              <a:t>Др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вко</a:t>
            </a:r>
          </a:p>
          <a:p>
            <a:r>
              <a:rPr lang="ru-RU" dirty="0" smtClean="0"/>
              <a:t>Ободр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ть</a:t>
            </a:r>
          </a:p>
          <a:p>
            <a:r>
              <a:rPr lang="ru-RU" dirty="0" smtClean="0"/>
              <a:t>Углуб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ть</a:t>
            </a:r>
          </a:p>
          <a:p>
            <a:r>
              <a:rPr lang="ru-RU" dirty="0" smtClean="0"/>
              <a:t>Опол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снутый стакан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564357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Донельзя</a:t>
            </a:r>
          </a:p>
          <a:p>
            <a:r>
              <a:rPr lang="ru-RU" dirty="0" smtClean="0"/>
              <a:t>Духовник (священник)</a:t>
            </a:r>
          </a:p>
          <a:p>
            <a:r>
              <a:rPr lang="ru-RU" dirty="0" smtClean="0"/>
              <a:t>Исподволь</a:t>
            </a:r>
          </a:p>
          <a:p>
            <a:r>
              <a:rPr lang="ru-RU" dirty="0" smtClean="0"/>
              <a:t>Колледж</a:t>
            </a:r>
          </a:p>
          <a:p>
            <a:r>
              <a:rPr lang="ru-RU" dirty="0" smtClean="0"/>
              <a:t>Знамение</a:t>
            </a:r>
          </a:p>
          <a:p>
            <a:r>
              <a:rPr lang="ru-RU" dirty="0" smtClean="0"/>
              <a:t>Немота</a:t>
            </a:r>
          </a:p>
          <a:p>
            <a:r>
              <a:rPr lang="ru-RU" dirty="0" smtClean="0"/>
              <a:t>Оптовый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Дон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льзя</a:t>
            </a:r>
          </a:p>
          <a:p>
            <a:r>
              <a:rPr lang="ru-RU" dirty="0" smtClean="0"/>
              <a:t>Духовн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к (священник)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сподволь</a:t>
            </a:r>
          </a:p>
          <a:p>
            <a:r>
              <a:rPr lang="ru-RU" dirty="0" smtClean="0"/>
              <a:t>К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лл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дж</a:t>
            </a:r>
          </a:p>
          <a:p>
            <a:r>
              <a:rPr lang="ru-RU" dirty="0" smtClean="0"/>
              <a:t>Зн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мение</a:t>
            </a:r>
          </a:p>
          <a:p>
            <a:r>
              <a:rPr lang="ru-RU" dirty="0" smtClean="0"/>
              <a:t>Немот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</a:p>
          <a:p>
            <a:r>
              <a:rPr lang="ru-RU" dirty="0" smtClean="0"/>
              <a:t>Опт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вый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143768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Обетованный</a:t>
            </a:r>
          </a:p>
          <a:p>
            <a:r>
              <a:rPr lang="ru-RU" dirty="0" smtClean="0"/>
              <a:t>Пепелище</a:t>
            </a:r>
          </a:p>
          <a:p>
            <a:r>
              <a:rPr lang="ru-RU" dirty="0" smtClean="0"/>
              <a:t>Разминуться</a:t>
            </a:r>
          </a:p>
          <a:p>
            <a:r>
              <a:rPr lang="ru-RU" dirty="0" smtClean="0"/>
              <a:t>Втридешева</a:t>
            </a:r>
          </a:p>
          <a:p>
            <a:r>
              <a:rPr lang="ru-RU" dirty="0" smtClean="0"/>
              <a:t>Ветеринария</a:t>
            </a:r>
          </a:p>
          <a:p>
            <a:r>
              <a:rPr lang="ru-RU" dirty="0" smtClean="0"/>
              <a:t>Исчерпать</a:t>
            </a:r>
          </a:p>
          <a:p>
            <a:r>
              <a:rPr lang="ru-RU" dirty="0" smtClean="0"/>
              <a:t>Углубить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Обетов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нный</a:t>
            </a:r>
          </a:p>
          <a:p>
            <a:r>
              <a:rPr lang="ru-RU" dirty="0" smtClean="0"/>
              <a:t>Пепел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ще</a:t>
            </a:r>
          </a:p>
          <a:p>
            <a:r>
              <a:rPr lang="ru-RU" dirty="0" smtClean="0"/>
              <a:t>Размин</a:t>
            </a:r>
            <a:r>
              <a:rPr lang="ru-RU" b="1" dirty="0" smtClean="0">
                <a:solidFill>
                  <a:srgbClr val="FFFF00"/>
                </a:solidFill>
              </a:rPr>
              <a:t>у</a:t>
            </a:r>
            <a:r>
              <a:rPr lang="ru-RU" dirty="0" smtClean="0"/>
              <a:t>ться</a:t>
            </a:r>
          </a:p>
          <a:p>
            <a:r>
              <a:rPr lang="ru-RU" dirty="0" smtClean="0"/>
              <a:t>Втр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дешева</a:t>
            </a:r>
          </a:p>
          <a:p>
            <a:r>
              <a:rPr lang="ru-RU" dirty="0" smtClean="0"/>
              <a:t>Ветерин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рия</a:t>
            </a:r>
          </a:p>
          <a:p>
            <a:r>
              <a:rPr lang="ru-RU" dirty="0" smtClean="0"/>
              <a:t>Исч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рпать</a:t>
            </a:r>
          </a:p>
          <a:p>
            <a:r>
              <a:rPr lang="ru-RU" dirty="0" smtClean="0"/>
              <a:t>Углуб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ть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572396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Изображение 4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929066"/>
            <a:ext cx="3429024" cy="2571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 юг – ужин?</a:t>
            </a:r>
            <a:endParaRPr lang="ru-RU" dirty="0"/>
          </a:p>
        </p:txBody>
      </p:sp>
      <p:pic>
        <p:nvPicPr>
          <p:cNvPr id="11" name="Содержимое 10" descr="обед.wm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7158" y="4929198"/>
            <a:ext cx="1838325" cy="1647825"/>
          </a:xfrm>
        </p:spPr>
      </p:pic>
      <p:sp>
        <p:nvSpPr>
          <p:cNvPr id="4" name="Управляющая кнопка: домой 3">
            <a:hlinkClick r:id="rId5" action="ppaction://hlinksldjump" highlightClick="1"/>
          </p:cNvPr>
          <p:cNvSpPr/>
          <p:nvPr/>
        </p:nvSpPr>
        <p:spPr>
          <a:xfrm>
            <a:off x="6000760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72066" y="214290"/>
            <a:ext cx="371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Являются.</a:t>
            </a:r>
          </a:p>
          <a:p>
            <a:r>
              <a:rPr lang="ru-RU" sz="2400" b="1" i="1" u="sng" dirty="0" smtClean="0"/>
              <a:t>Юг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старослав</a:t>
            </a:r>
            <a:r>
              <a:rPr lang="ru-RU" sz="2400" b="1" i="1" dirty="0" smtClean="0"/>
              <a:t>.) родственное </a:t>
            </a:r>
            <a:r>
              <a:rPr lang="ru-RU" sz="2400" b="1" i="1" dirty="0" err="1" smtClean="0"/>
              <a:t>литов</a:t>
            </a:r>
            <a:r>
              <a:rPr lang="ru-RU" sz="2400" b="1" i="1" dirty="0" smtClean="0"/>
              <a:t>.</a:t>
            </a:r>
            <a:r>
              <a:rPr lang="en-US" sz="2400" b="1" i="1" dirty="0" err="1" smtClean="0"/>
              <a:t>agume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– «утро»</a:t>
            </a:r>
          </a:p>
          <a:p>
            <a:r>
              <a:rPr lang="ru-RU" sz="2400" b="1" i="1" u="sng" dirty="0" smtClean="0"/>
              <a:t>Ужин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общеслав</a:t>
            </a:r>
            <a:r>
              <a:rPr lang="ru-RU" sz="2400" b="1" i="1" dirty="0" smtClean="0"/>
              <a:t>.) от </a:t>
            </a:r>
            <a:r>
              <a:rPr lang="ru-RU" sz="2400" b="1" i="1" dirty="0" err="1" smtClean="0"/>
              <a:t>угъ</a:t>
            </a:r>
            <a:r>
              <a:rPr lang="ru-RU" sz="2400" b="1" i="1" dirty="0" smtClean="0"/>
              <a:t> – «юг, </a:t>
            </a:r>
            <a:r>
              <a:rPr lang="ru-RU" sz="2400" b="1" i="1" dirty="0" err="1" smtClean="0"/>
              <a:t>подень</a:t>
            </a:r>
            <a:r>
              <a:rPr lang="ru-RU" sz="2400" b="1" i="1" dirty="0" smtClean="0"/>
              <a:t>»</a:t>
            </a:r>
          </a:p>
          <a:p>
            <a:r>
              <a:rPr lang="ru-RU" sz="2400" b="1" i="1" dirty="0" smtClean="0"/>
              <a:t>В этих словах видны исторические чередования: начальное Ю в </a:t>
            </a:r>
            <a:r>
              <a:rPr lang="ru-RU" sz="2400" b="1" i="1" dirty="0" err="1" smtClean="0"/>
              <a:t>старослав</a:t>
            </a:r>
            <a:r>
              <a:rPr lang="ru-RU" sz="2400" b="1" i="1" dirty="0" smtClean="0"/>
              <a:t>. перешло в У в древнерусском, а Г/Ж</a:t>
            </a:r>
            <a:endParaRPr lang="ru-RU" sz="2400" b="1" i="1" dirty="0"/>
          </a:p>
        </p:txBody>
      </p:sp>
      <p:pic>
        <p:nvPicPr>
          <p:cNvPr id="12" name="Рисунок 11" descr="солнце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8860" y="3786190"/>
            <a:ext cx="858143" cy="771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Этимология 20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Нога, ноготь, нож, подноготная?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" name="Содержимое 10" descr="бегун.wm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57224" y="4429132"/>
            <a:ext cx="1679575" cy="1598613"/>
          </a:xfrm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6215074" y="564357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14876" y="1714488"/>
            <a:ext cx="4143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Все слова этимологически родственные.</a:t>
            </a:r>
          </a:p>
          <a:p>
            <a:r>
              <a:rPr lang="ru-RU" b="1" i="1" dirty="0" smtClean="0"/>
              <a:t>Нога – </a:t>
            </a:r>
            <a:r>
              <a:rPr lang="ru-RU" b="1" i="1" dirty="0" err="1" smtClean="0"/>
              <a:t>общеслав</a:t>
            </a:r>
            <a:r>
              <a:rPr lang="ru-RU" b="1" i="1" dirty="0" smtClean="0"/>
              <a:t>., то же, что </a:t>
            </a:r>
            <a:r>
              <a:rPr lang="ru-RU" b="1" i="1" dirty="0" err="1" smtClean="0"/>
              <a:t>литовск</a:t>
            </a:r>
            <a:r>
              <a:rPr lang="ru-RU" b="1" i="1" dirty="0" smtClean="0"/>
              <a:t>. Копыто, </a:t>
            </a:r>
            <a:r>
              <a:rPr lang="ru-RU" b="1" i="1" dirty="0" err="1" smtClean="0"/>
              <a:t>латышск</a:t>
            </a:r>
            <a:r>
              <a:rPr lang="ru-RU" b="1" i="1" dirty="0" smtClean="0"/>
              <a:t>. Коготь</a:t>
            </a:r>
          </a:p>
          <a:p>
            <a:r>
              <a:rPr lang="ru-RU" b="1" i="1" dirty="0" smtClean="0"/>
              <a:t>Ноготь – </a:t>
            </a:r>
            <a:r>
              <a:rPr lang="ru-RU" b="1" i="1" dirty="0" err="1" smtClean="0"/>
              <a:t>общеслав</a:t>
            </a:r>
            <a:r>
              <a:rPr lang="ru-RU" b="1" i="1" dirty="0" smtClean="0"/>
              <a:t>. Производное от слова «нога»</a:t>
            </a:r>
          </a:p>
          <a:p>
            <a:r>
              <a:rPr lang="ru-RU" b="1" i="1" dirty="0" smtClean="0"/>
              <a:t>Подноготная – буквально «то, что под ногтём»</a:t>
            </a:r>
          </a:p>
          <a:p>
            <a:r>
              <a:rPr lang="ru-RU" b="1" i="1" dirty="0" smtClean="0"/>
              <a:t>Нож – не является этимологически родственным, произошло от «колоть, резать»</a:t>
            </a:r>
          </a:p>
        </p:txBody>
      </p:sp>
      <p:pic>
        <p:nvPicPr>
          <p:cNvPr id="12" name="Рисунок 11" descr="бегуны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4000504"/>
            <a:ext cx="1638966" cy="2430466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347</TotalTime>
  <Words>1346</Words>
  <PresentationFormat>Экран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Подготовка к олимпиаде по русскому языку</vt:lpstr>
      <vt:lpstr>Выбери вопрос!</vt:lpstr>
      <vt:lpstr>Загадки ударения 10</vt:lpstr>
      <vt:lpstr>Загадки ударения 20</vt:lpstr>
      <vt:lpstr>Загадки ударения 30</vt:lpstr>
      <vt:lpstr>Загадки ударения 40</vt:lpstr>
      <vt:lpstr>Загадки ударения 50</vt:lpstr>
      <vt:lpstr>Этимология 10</vt:lpstr>
      <vt:lpstr>Этимология 20</vt:lpstr>
      <vt:lpstr>Этимология 30</vt:lpstr>
      <vt:lpstr>Этимология 40</vt:lpstr>
      <vt:lpstr>Этимология 50</vt:lpstr>
      <vt:lpstr>Объясни фразеологизм 10</vt:lpstr>
      <vt:lpstr>Объясни фразеологизм 20</vt:lpstr>
      <vt:lpstr>Объясни фразеологизм 30</vt:lpstr>
      <vt:lpstr>Объясни фразеологизм 40</vt:lpstr>
      <vt:lpstr>Объясни фразеологизм 50</vt:lpstr>
      <vt:lpstr>Из истории языка 10</vt:lpstr>
      <vt:lpstr>Из истории языка 20</vt:lpstr>
      <vt:lpstr>Из истории языка 30</vt:lpstr>
      <vt:lpstr>Из истории языка 40</vt:lpstr>
      <vt:lpstr>Из истории языка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олимпиаде по русскому языку</dc:title>
  <dc:creator>Инна</dc:creator>
  <cp:lastModifiedBy>димон</cp:lastModifiedBy>
  <cp:revision>40</cp:revision>
  <dcterms:created xsi:type="dcterms:W3CDTF">2009-03-28T09:38:10Z</dcterms:created>
  <dcterms:modified xsi:type="dcterms:W3CDTF">2019-02-10T13:50:22Z</dcterms:modified>
</cp:coreProperties>
</file>